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8"/>
  </p:notesMasterIdLst>
  <p:handoutMasterIdLst>
    <p:handoutMasterId r:id="rId19"/>
  </p:handoutMasterIdLst>
  <p:sldIdLst>
    <p:sldId id="414" r:id="rId5"/>
    <p:sldId id="413" r:id="rId6"/>
    <p:sldId id="446" r:id="rId7"/>
    <p:sldId id="447" r:id="rId8"/>
    <p:sldId id="409" r:id="rId9"/>
    <p:sldId id="437" r:id="rId10"/>
    <p:sldId id="443" r:id="rId11"/>
    <p:sldId id="439" r:id="rId12"/>
    <p:sldId id="444" r:id="rId13"/>
    <p:sldId id="438" r:id="rId14"/>
    <p:sldId id="440" r:id="rId15"/>
    <p:sldId id="445" r:id="rId16"/>
    <p:sldId id="28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 autoAdjust="0"/>
    <p:restoredTop sz="95028" autoAdjust="0"/>
  </p:normalViewPr>
  <p:slideViewPr>
    <p:cSldViewPr snapToGrid="0" snapToObjects="1">
      <p:cViewPr varScale="1">
        <p:scale>
          <a:sx n="83" d="100"/>
          <a:sy n="83" d="100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3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71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87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80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9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9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77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318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42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9351" y="2149532"/>
            <a:ext cx="4293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Configure motors. This program is configured for the ADB robot and large SPIKE Prime tires.</a:t>
            </a:r>
          </a:p>
          <a:p>
            <a:r>
              <a:rPr lang="en-US" u="sng" dirty="0">
                <a:solidFill>
                  <a:schemeClr val="accent6"/>
                </a:solidFill>
              </a:rPr>
              <a:t>Turn stall detection on in case it was turned off in an earlier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3763278" y="437351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3771299" y="4636737"/>
            <a:ext cx="34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3771299" y="493586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back to starting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DF2F5-A2EB-48F5-B67A-BBB8A2F4FDCB}"/>
              </a:ext>
            </a:extLst>
          </p:cNvPr>
          <p:cNvSpPr txBox="1"/>
          <p:nvPr/>
        </p:nvSpPr>
        <p:spPr>
          <a:xfrm>
            <a:off x="370951" y="2151835"/>
            <a:ext cx="5492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MotorPair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motor_pair.set_motor_rotation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27.63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and Arvind Seshan </a:t>
            </a:r>
            <a:r>
              <a:rPr lang="en-US" sz="1600"/>
              <a:t>for Prime </a:t>
            </a:r>
            <a:r>
              <a:rPr lang="en-US" sz="1600" dirty="0"/>
              <a:t>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how to move non-drive motors</a:t>
            </a:r>
          </a:p>
          <a:p>
            <a:r>
              <a:rPr lang="en-US" dirty="0"/>
              <a:t>Learn about motor stalls</a:t>
            </a:r>
          </a:p>
          <a:p>
            <a:r>
              <a:rPr lang="en-US" dirty="0"/>
              <a:t>Note: Although images shown may be a SPIKE Prime, the same techniques apply to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Motor Functions (Actions)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To control motors, they must first be initialized</a:t>
            </a:r>
          </a:p>
          <a:p>
            <a:pPr marL="324000" lvl="1" indent="0"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900" dirty="0"/>
              <a:t>To run for a certain duration, use the following methods (</a:t>
            </a:r>
            <a:r>
              <a:rPr lang="en-US" sz="1900" dirty="0" err="1"/>
              <a:t>motor.METHOD</a:t>
            </a:r>
            <a:r>
              <a:rPr lang="en-US" sz="1900" dirty="0"/>
              <a:t>)</a:t>
            </a:r>
          </a:p>
          <a:p>
            <a:pPr marL="324000" lvl="1" indent="0">
              <a:buNone/>
            </a:pPr>
            <a:r>
              <a:rPr lang="en-GB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run_for_degrees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GB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run_for_rotations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rotations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GB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run_for_seconds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900" b="0" dirty="0">
                <a:solidFill>
                  <a:schemeClr val="tx1"/>
                </a:solidFill>
                <a:effectLst/>
              </a:rPr>
              <a:t>To start running the motors, until stopped at a later spot</a:t>
            </a:r>
          </a:p>
          <a:p>
            <a:pPr marL="324000" lvl="1" indent="0"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speed=</a:t>
            </a:r>
            <a:r>
              <a:rPr lang="en-US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start_at_power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power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900" dirty="0">
                <a:solidFill>
                  <a:srgbClr val="000000"/>
                </a:solidFill>
                <a:latin typeface="Consolas" panose="020B0609020204030204" pitchFamily="49" charset="0"/>
              </a:rPr>
              <a:t>To run the motor to a specific position</a:t>
            </a:r>
          </a:p>
          <a:p>
            <a:pPr marL="324000" lvl="1" indent="0">
              <a:buNone/>
            </a:pPr>
            <a:r>
              <a:rPr lang="en-GB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run_to_degrees_counted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GB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run_to_position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700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direction=</a:t>
            </a:r>
            <a:r>
              <a:rPr lang="en-GB" sz="17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'shortest path'</a:t>
            </a:r>
            <a:r>
              <a:rPr lang="en-GB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sz="17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sz="17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F34E0-9524-4509-8BAA-C44C3F9D3AEA}"/>
              </a:ext>
            </a:extLst>
          </p:cNvPr>
          <p:cNvSpPr txBox="1"/>
          <p:nvPr/>
        </p:nvSpPr>
        <p:spPr>
          <a:xfrm>
            <a:off x="4008499" y="5285730"/>
            <a:ext cx="25105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'clockwise' '</a:t>
            </a:r>
            <a:r>
              <a:rPr lang="en-GB" sz="1600" b="0" dirty="0" err="1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counterclockwise</a:t>
            </a:r>
            <a:r>
              <a:rPr lang="en-GB" sz="16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197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Motor Functions (Measurements/Settings)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000000"/>
                </a:solidFill>
              </a:rPr>
              <a:t>The rotation sensor in the motor can be used to tell the number of degrees the motor has turned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</a:rPr>
              <a:t>To do this, use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set_degrees_counted</a:t>
            </a:r>
            <a:r>
              <a:rPr lang="en-US" sz="20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degrees_counted</a:t>
            </a:r>
            <a:r>
              <a:rPr lang="en-US" sz="20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000" b="0" dirty="0">
                <a:solidFill>
                  <a:schemeClr val="tx1"/>
                </a:solidFill>
                <a:effectLst/>
              </a:rPr>
              <a:t> and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get_degrees_counted</a:t>
            </a:r>
            <a:r>
              <a:rPr lang="en-US" sz="20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</a:rPr>
              <a:t>Just like motor pairs, you can alter various configuration settings</a:t>
            </a:r>
            <a:endParaRPr lang="en-US" sz="20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set_stop_action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D8009B"/>
                </a:solidFill>
                <a:latin typeface="Consolas" panose="020B0609020204030204" pitchFamily="49" charset="0"/>
              </a:rPr>
              <a:t>action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set_default_speed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default_speed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1800" b="0" dirty="0">
              <a:solidFill>
                <a:srgbClr val="000000"/>
              </a:solidFill>
              <a:effectLst/>
            </a:endParaRPr>
          </a:p>
          <a:p>
            <a:r>
              <a:rPr lang="en-US" sz="2000" dirty="0"/>
              <a:t>You can also read different measurement methods associated with the motor</a:t>
            </a: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get_position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get_default_speed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2FAA6-DEB8-472B-9DCB-1E04ADBE4F9B}"/>
              </a:ext>
            </a:extLst>
          </p:cNvPr>
          <p:cNvSpPr txBox="1"/>
          <p:nvPr/>
        </p:nvSpPr>
        <p:spPr>
          <a:xfrm>
            <a:off x="3466884" y="3059668"/>
            <a:ext cx="17938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D8009B"/>
                </a:solidFill>
                <a:latin typeface="Consolas" panose="020B0609020204030204" pitchFamily="49" charset="0"/>
              </a:rPr>
              <a:t>a</a:t>
            </a:r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ction = 'coast'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'brake’</a:t>
            </a:r>
          </a:p>
          <a:p>
            <a:pPr algn="ctr"/>
            <a:r>
              <a:rPr lang="en-GB" sz="1400" dirty="0">
                <a:solidFill>
                  <a:srgbClr val="D8009B"/>
                </a:solidFill>
                <a:latin typeface="Consolas" panose="020B0609020204030204" pitchFamily="49" charset="0"/>
              </a:rPr>
              <a:t>o</a:t>
            </a:r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r 'hold'</a:t>
            </a:r>
          </a:p>
        </p:txBody>
      </p:sp>
    </p:spTree>
    <p:extLst>
      <p:ext uri="{BB962C8B-B14F-4D97-AF65-F5344CB8AC3E}">
        <p14:creationId xmlns:p14="http://schemas.microsoft.com/office/powerpoint/2010/main" val="209756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/>
          </a:bodyPr>
          <a:lstStyle/>
          <a:p>
            <a:r>
              <a:rPr lang="en-US" sz="2000" dirty="0"/>
              <a:t>Often times, you program the motor to move a particular amount. However, the motor gets stuck before it reaches that amount.</a:t>
            </a:r>
          </a:p>
          <a:p>
            <a:r>
              <a:rPr lang="en-US" sz="2000" dirty="0"/>
              <a:t>Stall Detection allows your program to automatically move on to the next line in the code when a particular motor command is stuck (unable to complete its move)</a:t>
            </a:r>
          </a:p>
          <a:p>
            <a:r>
              <a:rPr lang="en-US" sz="2000" dirty="0"/>
              <a:t>SPIKE Prime has a built-in Stall Detection</a:t>
            </a:r>
          </a:p>
          <a:p>
            <a:r>
              <a:rPr lang="en-US" sz="2000" dirty="0"/>
              <a:t>By default, Stall Detection is </a:t>
            </a:r>
            <a:r>
              <a:rPr lang="en-US" sz="2000" b="1" dirty="0"/>
              <a:t>on</a:t>
            </a:r>
            <a:r>
              <a:rPr lang="en-US" sz="2000" dirty="0"/>
              <a:t> when using single motor functions. However, you can turn this feature off using this method:</a:t>
            </a: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</a:rPr>
              <a:t>You can even detect if a motor stall or interrupt has occurred by doing</a:t>
            </a: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was_stalled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800" dirty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was_interrupted</a:t>
            </a:r>
            <a:r>
              <a:rPr lang="en-US" sz="1800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800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Create one program with </a:t>
            </a:r>
            <a:r>
              <a:rPr lang="en-US" sz="1900" u="sng" dirty="0"/>
              <a:t>stall detection turned on </a:t>
            </a:r>
            <a:r>
              <a:rPr lang="en-US" sz="1900" dirty="0"/>
              <a:t>and one with </a:t>
            </a:r>
            <a:r>
              <a:rPr lang="en-US" sz="1900" u="sng" dirty="0"/>
              <a:t>stall detection turned off</a:t>
            </a:r>
            <a:r>
              <a:rPr lang="en-US" sz="1900" dirty="0"/>
              <a:t>.</a:t>
            </a:r>
          </a:p>
          <a:p>
            <a:r>
              <a:rPr lang="en-US" sz="1900" dirty="0"/>
              <a:t>Using Droid Bot IV or similar, program the motor to turn 1000 degrees. </a:t>
            </a:r>
          </a:p>
          <a:p>
            <a:r>
              <a:rPr lang="en-US" sz="1900" dirty="0"/>
              <a:t>Add a beeping sound after the motor command.</a:t>
            </a:r>
          </a:p>
          <a:p>
            <a:r>
              <a:rPr lang="en-US" sz="1900" dirty="0"/>
              <a:t>Hold the arm with your hand to prevent motor from completing 1000 degrees. Hold for a couple of seconds.</a:t>
            </a:r>
          </a:p>
          <a:p>
            <a:r>
              <a:rPr lang="en-US" sz="1900" dirty="0"/>
              <a:t>Compare what happens in each program. Will the sound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406A0-A76B-4C53-A2D4-B2C4BC54C2AC}"/>
              </a:ext>
            </a:extLst>
          </p:cNvPr>
          <p:cNvSpPr txBox="1"/>
          <p:nvPr/>
        </p:nvSpPr>
        <p:spPr>
          <a:xfrm>
            <a:off x="876920" y="3346164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E892C-13E6-49F9-80B1-57BA94B5A6C5}"/>
              </a:ext>
            </a:extLst>
          </p:cNvPr>
          <p:cNvSpPr txBox="1"/>
          <p:nvPr/>
        </p:nvSpPr>
        <p:spPr>
          <a:xfrm>
            <a:off x="4419472" y="3349189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8CC"/>
                </a:solidFill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line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2021 Prime Lessons (primelessons.org) CC-BY-NC-SA.  (Last edit: 01/17/2021)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will not play until you release the arm and allow the motor to complete its move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DA17B-8533-4D1F-A506-7756A2FD0675}"/>
              </a:ext>
            </a:extLst>
          </p:cNvPr>
          <p:cNvSpPr txBox="1"/>
          <p:nvPr/>
        </p:nvSpPr>
        <p:spPr>
          <a:xfrm>
            <a:off x="4572000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8071E-09D2-4C83-BAAB-36E6DEEFA6A6}"/>
              </a:ext>
            </a:extLst>
          </p:cNvPr>
          <p:cNvSpPr txBox="1"/>
          <p:nvPr/>
        </p:nvSpPr>
        <p:spPr>
          <a:xfrm>
            <a:off x="288307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8654</TotalTime>
  <Words>1296</Words>
  <Application>Microsoft Macintosh PowerPoint</Application>
  <PresentationFormat>On-screen Show (4:3)</PresentationFormat>
  <Paragraphs>131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Single Motor Functions (Actions)</vt:lpstr>
      <vt:lpstr>Single Motor Functions (Measurements/Settings)</vt:lpstr>
      <vt:lpstr>NEGATIVE Values</vt:lpstr>
      <vt:lpstr>Stall detection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148</cp:revision>
  <cp:lastPrinted>2016-07-04T14:38:40Z</cp:lastPrinted>
  <dcterms:created xsi:type="dcterms:W3CDTF">2014-08-07T02:19:13Z</dcterms:created>
  <dcterms:modified xsi:type="dcterms:W3CDTF">2021-01-17T19:28:10Z</dcterms:modified>
</cp:coreProperties>
</file>